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7077075" cy="9393225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4008705" y="0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921946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4008705" y="8921946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uen.org/Lessonplan/preview.cgi?LPid=16319" TargetMode="Externa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  <a:noFill/>
          <a:ln>
            <a:noFill/>
          </a:ln>
        </p:spPr>
        <p:txBody>
          <a:bodyPr anchorCtr="0" anchor="t" bIns="47050" lIns="94100" rIns="94100" tIns="4705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4008705" y="8921946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b" bIns="47050" lIns="94100" rIns="94100" tIns="4705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* TPS</a:t>
            </a:r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* TPS</a:t>
            </a:r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TPS</a:t>
            </a: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  <a:noFill/>
          <a:ln>
            <a:noFill/>
          </a:ln>
        </p:spPr>
        <p:txBody>
          <a:bodyPr anchorCtr="0" anchor="t" bIns="47050" lIns="94100" rIns="94100" tIns="4705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4008705" y="8921946"/>
            <a:ext cx="3066733" cy="469661"/>
          </a:xfrm>
          <a:prstGeom prst="rect">
            <a:avLst/>
          </a:prstGeom>
          <a:noFill/>
          <a:ln>
            <a:noFill/>
          </a:ln>
        </p:spPr>
        <p:txBody>
          <a:bodyPr anchorCtr="0" anchor="b" bIns="47050" lIns="94100" rIns="94100" tIns="4705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Solicit examples from the students.</a:t>
            </a:r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TPS</a:t>
            </a:r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Fossil inferences lesson: </a:t>
            </a:r>
            <a:r>
              <a:rPr lang="en-US" u="sng">
                <a:solidFill>
                  <a:schemeClr val="hlink"/>
                </a:solidFill>
                <a:hlinkClick r:id="rId2"/>
              </a:rPr>
              <a:t>http://www.uen.org/Lessonplan/preview.cgi?LPid=16319</a:t>
            </a:r>
            <a:r>
              <a:rPr lang="en-US"/>
              <a:t>  </a:t>
            </a:r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707708" y="4461787"/>
            <a:ext cx="5661660" cy="4226956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90625" y="704850"/>
            <a:ext cx="4695824" cy="3522663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707708" y="4461787"/>
            <a:ext cx="5661599" cy="4227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TPS</a:t>
            </a: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90625" y="704850"/>
            <a:ext cx="4695899" cy="352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90625" y="704850"/>
            <a:ext cx="4695899" cy="3522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707708" y="4461787"/>
            <a:ext cx="5661599" cy="4227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4008705" y="8921946"/>
            <a:ext cx="3066599" cy="46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0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 rot="5400000">
            <a:off x="2575718" y="15081"/>
            <a:ext cx="4525963" cy="76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51" name="Shape 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jpg"/><Relationship Id="rId4" Type="http://schemas.openxmlformats.org/officeDocument/2006/relationships/image" Target="../media/image0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4" Type="http://schemas.openxmlformats.org/officeDocument/2006/relationships/hyperlink" Target="http://youtube.com/v/gUDDFj1kc7s" TargetMode="External"/><Relationship Id="rId5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143000"/>
            <a:ext cx="4572000" cy="573290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ctrTitle"/>
          </p:nvPr>
        </p:nvSpPr>
        <p:spPr>
          <a:xfrm>
            <a:off x="4953000" y="1143000"/>
            <a:ext cx="3962399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 Black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The Relative Age of Rocks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4953000" y="3505200"/>
            <a:ext cx="3733800" cy="3124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C0C0C"/>
              </a:buClr>
              <a:buSzPct val="25000"/>
              <a:buFont typeface="Calibri"/>
              <a:buNone/>
            </a:pPr>
            <a:r>
              <a:rPr b="0" baseline="0" i="0" lang="en-US" sz="32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Objectives:</a:t>
            </a:r>
          </a:p>
          <a:p>
            <a:pPr indent="0" lvl="0" marL="0" marR="0" rtl="0" algn="l">
              <a:spcBef>
                <a:spcPts val="400"/>
              </a:spcBef>
              <a:buClr>
                <a:srgbClr val="0C0C0C"/>
              </a:buClr>
              <a:buSzPct val="100000"/>
              <a:buFont typeface="Calibri"/>
              <a:buChar char="•"/>
            </a:pPr>
            <a:r>
              <a:rPr b="0" baseline="0" i="0" lang="en-US" sz="20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Explain the law of superposition</a:t>
            </a:r>
          </a:p>
          <a:p>
            <a:pPr indent="0" lvl="0" marL="0" marR="0" rtl="0" algn="l">
              <a:spcBef>
                <a:spcPts val="400"/>
              </a:spcBef>
              <a:buClr>
                <a:srgbClr val="0C0C0C"/>
              </a:buClr>
              <a:buSzPct val="100000"/>
              <a:buFont typeface="Calibri"/>
              <a:buChar char="•"/>
            </a:pPr>
            <a:r>
              <a:rPr b="0" baseline="0" i="0" lang="en-US" sz="20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Explain how geologists determine the relative age of rocks</a:t>
            </a:r>
          </a:p>
          <a:p>
            <a:pPr indent="0" lvl="0" marL="0" marR="0" rtl="0" algn="l">
              <a:spcBef>
                <a:spcPts val="400"/>
              </a:spcBef>
              <a:buClr>
                <a:srgbClr val="0C0C0C"/>
              </a:buClr>
              <a:buSzPct val="100000"/>
              <a:buFont typeface="Calibri"/>
              <a:buChar char="•"/>
            </a:pPr>
            <a:r>
              <a:rPr b="0" baseline="0" i="0" lang="en-US" sz="2000" u="none" cap="none" strike="noStrik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Evaluate the usefulness of index fossils.</a:t>
            </a:r>
          </a:p>
          <a:p>
            <a:pPr indent="0" lvl="0" marL="0" marR="0" rtl="0" algn="ctr">
              <a:spcBef>
                <a:spcPts val="520"/>
              </a:spcBef>
              <a:buClr>
                <a:srgbClr val="888888"/>
              </a:buClr>
              <a:buFont typeface="Calibri"/>
              <a:buNone/>
            </a:pPr>
            <a:r>
              <a:t/>
            </a:r>
            <a:endParaRPr b="0" baseline="0" i="0" sz="2600" u="none" cap="none" strike="noStrike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81000"/>
            <a:ext cx="4572000" cy="89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990600" y="522950"/>
            <a:ext cx="7696199" cy="1221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Clues from faults: A fault is always younger than the rock it cuts through</a:t>
            </a: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t/>
            </a:r>
            <a:endParaRPr b="0" baseline="0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4875" y="1882075"/>
            <a:ext cx="6887650" cy="399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happens when parts of a layer have eroded away or been otherwise lost?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352800" y="2286000"/>
            <a:ext cx="5333999" cy="29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Uncomformity: When new rock layers are much younger than the layers beneath it.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543049"/>
            <a:ext cx="3133724" cy="531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Fossils to Date Rocks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990600" y="2514600"/>
            <a:ext cx="7696199" cy="2514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date rock layers, geologists first give a relative age to a layer of rock at one location. Then they can give the same age to matching layers of rock at other locations.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0375" y="274650"/>
            <a:ext cx="5576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using Silly Bandz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Points of agreement: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Bandz were popular between July-Oct 2010.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Silly Bandz could be bought anywhere during that time.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Dec 2010, it had become very difficult to get Silly Bandz.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most people’s standards, by December 2010 it had become “silly” to wear Silly Bandz.</a:t>
            </a:r>
          </a:p>
          <a:p>
            <a:pPr indent="-154940" lvl="0" marL="342900" marR="0" rtl="0" algn="l">
              <a:lnSpc>
                <a:spcPct val="90000"/>
              </a:lnSpc>
              <a:spcBef>
                <a:spcPts val="592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9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16393">
            <a:off x="410350" y="371450"/>
            <a:ext cx="2593824" cy="1761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idx="1" type="body"/>
          </p:nvPr>
        </p:nvSpPr>
        <p:spPr>
          <a:xfrm>
            <a:off x="929925" y="583625"/>
            <a:ext cx="76961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let’s assume that I open my daughter’s dresser today and find a pile of Silly Bandz. When can I assume that she put them there? *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travel 3 years into the future. My daughter is finally cleaning out her dresser. She finds a couple of Silly Bandz sandwiched between a purple shirt (bottom) and a blue shirt (top). </a:t>
            </a:r>
          </a:p>
          <a:p>
            <a:pPr indent="-285750" lvl="1" marL="742950" marR="0" rtl="0" algn="l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relative age of the purple shirt? How do you know? *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Finally, lets imagine that Hannah finds an undated letter from Annie with a brand new packet of Silly Bandz. Can she accurately estimate its date? Why or why not. *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990600" y="1166012"/>
            <a:ext cx="76961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to geology, </a:t>
            </a: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index fossils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(Silly Bandz) </a:t>
            </a: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help geologists match rock layers, and helping to determine the relative ages of the rocks in which they occur.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To be useful as an index fossil, a fossil must be widely distributed and represent a type of organism that existed only briefly.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Why?*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>
                <a:solidFill>
                  <a:srgbClr val="20124D"/>
                </a:solidFill>
                <a:latin typeface="Calibri"/>
                <a:ea typeface="Calibri"/>
                <a:cs typeface="Calibri"/>
                <a:sym typeface="Calibri"/>
              </a:rPr>
              <a:t>Use the following information to arrange the fossil cards in order.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990600" y="1600200"/>
            <a:ext cx="53820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marL="0" marR="0" rtl="0" algn="l">
              <a:spcBef>
                <a:spcPts val="640"/>
              </a:spcBef>
              <a:buNone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Pelecypods appeared 500 million years ago. </a:t>
            </a:r>
          </a:p>
          <a:p>
            <a:pPr indent="0" marL="0" marR="0" rtl="0" algn="l">
              <a:spcBef>
                <a:spcPts val="640"/>
              </a:spcBef>
              <a:buNone/>
            </a:pPr>
            <a:r>
              <a:t/>
            </a:r>
            <a:endParaRPr sz="3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marL="0" marR="0" rtl="0" algn="l">
              <a:spcBef>
                <a:spcPts val="640"/>
              </a:spcBef>
              <a:buNone/>
            </a:pPr>
            <a:r>
              <a:t/>
            </a:r>
            <a:endParaRPr sz="39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640"/>
              </a:spcBef>
              <a:buNone/>
            </a:pPr>
            <a:r>
              <a:rPr lang="en-US" sz="39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Trilobites disappeared 250 million years ago.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8675" y="1760575"/>
            <a:ext cx="1531749" cy="191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23500" y="4021400"/>
            <a:ext cx="1698650" cy="2589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B050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Geologic Time Scale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The Geologic Time Scale is a record of the life forms  and geologic events in Earth’s history.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we not talk in terms of calendars when we talk about the Earth’s geologic history?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 Black"/>
              <a:buNone/>
            </a:pPr>
            <a:r>
              <a:rPr b="0" baseline="0" i="0" lang="en-US" sz="40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Relative vs. Absolute age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295400" y="1600200"/>
            <a:ext cx="73913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difference between these two statements: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older than my sister.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am 42 years old.</a:t>
            </a:r>
          </a:p>
          <a:p>
            <a:pPr indent="-107950" lvl="1" marL="742950" marR="0" rtl="0" algn="l">
              <a:spcBef>
                <a:spcPts val="56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Geologists use both of these ways to express the age of a rock and any fossil found in it.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85725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Relative age: The age of a rock compared to the ages of other rocks.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rgbClr val="00B050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Absolute age: The number of years since a rock was formed.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baseline="0" i="0" sz="3200" u="none" cap="none" strike="noStrike">
              <a:solidFill>
                <a:srgbClr val="6324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 and everything can be given a relative and absolute age.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Position of Rock Layers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Scientists have a hard time determining the absolute age of rocks. Why do you think that is so?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Recall the “Law of superposition”. </a:t>
            </a:r>
          </a:p>
          <a:p>
            <a:pPr indent="-342900" lvl="0" marL="342900" marR="0" rtl="0" algn="l">
              <a:spcBef>
                <a:spcPts val="590"/>
              </a:spcBef>
              <a:buClr>
                <a:srgbClr val="00B050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The law of superposition states that in  horizontal sedimentary rock layers _______.</a:t>
            </a:r>
          </a:p>
          <a:p>
            <a:pPr indent="-342900" lvl="0" marL="342900" marR="0" rtl="0" algn="l">
              <a:spcBef>
                <a:spcPts val="590"/>
              </a:spcBef>
              <a:buClr>
                <a:schemeClr val="dk1"/>
              </a:buClr>
              <a:buSzPct val="98333"/>
              <a:buFont typeface="Calibri"/>
              <a:buChar char="•"/>
            </a:pPr>
            <a:r>
              <a:rPr b="0" baseline="0" i="0" lang="en-US" sz="29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the law of superposition help us determine the relative age of a sedimentary rock layer?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 of superposition - activity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Spread the cards on the table.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Assuming that CT is the oldest layer, position the cards from oldest to youngest.</a:t>
            </a:r>
          </a:p>
          <a:p>
            <a:pPr indent="-3429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ready to e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xplain your reasoning.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B050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Determining Relative Age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990600" y="1600200"/>
            <a:ext cx="76961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 are other clues besides the position of rock layers.</a:t>
            </a:r>
          </a:p>
          <a:p>
            <a:pPr indent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Cross-Cutting Principle: When something cuts across a body of rock, that “something” is younger than the rock it cuts across.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 sz="320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b="0" baseline="0" i="0" sz="2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990600" y="274637"/>
            <a:ext cx="7696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B050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Determining Relative Age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990600" y="1600200"/>
            <a:ext cx="7696199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baseline="0" i="0" lang="en-US" sz="32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Clues from igneous rocks: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560"/>
              </a:spcBef>
              <a:buClr>
                <a:srgbClr val="00B050"/>
              </a:buClr>
              <a:buSzPct val="100000"/>
              <a:buFont typeface="Calibri"/>
            </a:pPr>
            <a:r>
              <a:rPr b="0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Lava that hardens on the surface is called an </a:t>
            </a:r>
            <a:r>
              <a:rPr b="1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extrusion</a:t>
            </a:r>
            <a:r>
              <a:rPr b="0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. An extrusion is always younger than the rocks below it.</a:t>
            </a:r>
          </a:p>
          <a:p>
            <a:pPr indent="-228600" lvl="0" marL="457200" marR="0" rtl="0" algn="l">
              <a:lnSpc>
                <a:spcPct val="90000"/>
              </a:lnSpc>
              <a:spcBef>
                <a:spcPts val="560"/>
              </a:spcBef>
              <a:buSzPct val="100000"/>
              <a:buFont typeface="Calibri"/>
            </a:pPr>
            <a:r>
              <a:rPr b="0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Lava that cools and hardens below the surface is called an </a:t>
            </a:r>
            <a:r>
              <a:rPr b="1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intrusion</a:t>
            </a:r>
            <a:r>
              <a:rPr b="0" baseline="0" i="0" lang="en-US" sz="2800" u="none" cap="none" strike="noStrik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. An intrusion is always younger than the rock layers that surround it.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560"/>
              </a:spcBef>
              <a:buNone/>
            </a:pPr>
            <a:r>
              <a:t/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2743200" marR="0" rtl="0" algn="l">
              <a:lnSpc>
                <a:spcPct val="90000"/>
              </a:lnSpc>
              <a:spcBef>
                <a:spcPts val="560"/>
              </a:spcBef>
              <a:buNone/>
            </a:pPr>
            <a:r>
              <a:rPr b="0" baseline="0" i="0" lang="en-US" sz="2800" u="none" cap="none" strike="noStrike">
                <a:latin typeface="Calibri"/>
                <a:ea typeface="Calibri"/>
                <a:cs typeface="Calibri"/>
                <a:sym typeface="Calibri"/>
              </a:rPr>
              <a:t>WHY?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>
            <a:hlinkClick r:id="rId4"/>
          </p:cNvPr>
          <p:cNvSpPr/>
          <p:nvPr/>
        </p:nvSpPr>
        <p:spPr>
          <a:xfrm>
            <a:off x="1899100" y="1183475"/>
            <a:ext cx="5740299" cy="4305224"/>
          </a:xfrm>
          <a:prstGeom prst="rect">
            <a:avLst/>
          </a:prstGeom>
          <a:blipFill>
            <a:blip r:embed="rId5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TP030006972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